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63" r:id="rId4"/>
    <p:sldId id="264" r:id="rId5"/>
    <p:sldId id="265" r:id="rId6"/>
    <p:sldId id="261" r:id="rId7"/>
    <p:sldId id="266" r:id="rId8"/>
    <p:sldId id="267" r:id="rId9"/>
    <p:sldId id="268" r:id="rId10"/>
    <p:sldId id="269" r:id="rId11"/>
    <p:sldId id="270" r:id="rId12"/>
    <p:sldId id="271" r:id="rId13"/>
    <p:sldId id="272" r:id="rId14"/>
    <p:sldId id="273" r:id="rId15"/>
    <p:sldId id="274"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FC02228-C7B7-4516-92D1-41427ACF996F}" type="datetimeFigureOut">
              <a:rPr lang="nl-NL" smtClean="0"/>
              <a:t>15-7-2021</a:t>
            </a:fld>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8C5695A-608B-49E3-9AA4-4953848124DD}" type="slidenum">
              <a:rPr lang="nl-NL" smtClean="0"/>
              <a:t>‹nr.›</a:t>
            </a:fld>
            <a:endParaRPr lang="nl-N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96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C02228-C7B7-4516-92D1-41427ACF996F}" type="datetimeFigureOut">
              <a:rPr lang="nl-NL" smtClean="0"/>
              <a:t>15-7-2021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92137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C02228-C7B7-4516-92D1-41427ACF996F}" type="datetimeFigureOut">
              <a:rPr lang="nl-NL" smtClean="0"/>
              <a:t>15-7-2021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3765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C02228-C7B7-4516-92D1-41427ACF996F}" type="datetimeFigureOut">
              <a:rPr lang="nl-NL" smtClean="0"/>
              <a:t>15-7-2021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131006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FC02228-C7B7-4516-92D1-41427ACF996F}" type="datetimeFigureOut">
              <a:rPr lang="nl-NL" smtClean="0"/>
              <a:t>15-7-2021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8C5695A-608B-49E3-9AA4-4953848124DD}" type="slidenum">
              <a:rPr lang="nl-NL" smtClean="0"/>
              <a:t>‹nr.›</a:t>
            </a:fld>
            <a:endParaRPr lang="nl-N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69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FC02228-C7B7-4516-92D1-41427ACF996F}" type="datetimeFigureOut">
              <a:rPr lang="nl-NL" smtClean="0"/>
              <a:t>15-7-2021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311314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FC02228-C7B7-4516-92D1-41427ACF996F}" type="datetimeFigureOut">
              <a:rPr lang="nl-NL" smtClean="0"/>
              <a:t>15-7-2021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291907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FC02228-C7B7-4516-92D1-41427ACF996F}" type="datetimeFigureOut">
              <a:rPr lang="nl-NL" smtClean="0"/>
              <a:t>15-7-2021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196979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02228-C7B7-4516-92D1-41427ACF996F}" type="datetimeFigureOut">
              <a:rPr lang="nl-NL" smtClean="0"/>
              <a:t>15-7-2021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225310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9FC02228-C7B7-4516-92D1-41427ACF996F}" type="datetimeFigureOut">
              <a:rPr lang="nl-NL" smtClean="0"/>
              <a:t>15-7-2021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19726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9FC02228-C7B7-4516-92D1-41427ACF996F}" type="datetimeFigureOut">
              <a:rPr lang="nl-NL" smtClean="0"/>
              <a:t>15-7-2021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8C5695A-608B-49E3-9AA4-4953848124DD}" type="slidenum">
              <a:rPr lang="nl-NL" smtClean="0"/>
              <a:t>‹nr.›</a:t>
            </a:fld>
            <a:endParaRPr lang="nl-NL"/>
          </a:p>
        </p:txBody>
      </p:sp>
    </p:spTree>
    <p:extLst>
      <p:ext uri="{BB962C8B-B14F-4D97-AF65-F5344CB8AC3E}">
        <p14:creationId xmlns:p14="http://schemas.microsoft.com/office/powerpoint/2010/main" val="155983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FC02228-C7B7-4516-92D1-41427ACF996F}" type="datetimeFigureOut">
              <a:rPr lang="nl-NL" smtClean="0"/>
              <a:t>15-7-2021</a:t>
            </a:fld>
            <a:endParaRPr lang="nl-N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nl-N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8C5695A-608B-49E3-9AA4-4953848124DD}" type="slidenum">
              <a:rPr lang="nl-NL" smtClean="0"/>
              <a:t>‹nr.›</a:t>
            </a:fld>
            <a:endParaRPr lang="nl-NL"/>
          </a:p>
        </p:txBody>
      </p:sp>
    </p:spTree>
    <p:extLst>
      <p:ext uri="{BB962C8B-B14F-4D97-AF65-F5344CB8AC3E}">
        <p14:creationId xmlns:p14="http://schemas.microsoft.com/office/powerpoint/2010/main" val="25851875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issiokids.nl/" TargetMode="External"/><Relationship Id="rId2" Type="http://schemas.openxmlformats.org/officeDocument/2006/relationships/hyperlink" Target="mailto:missio@missio.nl" TargetMode="Externa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hyperlink" Target="http://www.missio.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7B34-FA0D-459D-8374-74D52E87BE45}"/>
              </a:ext>
            </a:extLst>
          </p:cNvPr>
          <p:cNvSpPr>
            <a:spLocks noGrp="1"/>
          </p:cNvSpPr>
          <p:nvPr>
            <p:ph type="ctrTitle"/>
          </p:nvPr>
        </p:nvSpPr>
        <p:spPr/>
        <p:txBody>
          <a:bodyPr/>
          <a:lstStyle/>
          <a:p>
            <a:r>
              <a:rPr lang="nl-NL" dirty="0">
                <a:solidFill>
                  <a:srgbClr val="0070C0"/>
                </a:solidFill>
              </a:rPr>
              <a:t>Welkom in Guinee</a:t>
            </a:r>
          </a:p>
        </p:txBody>
      </p:sp>
      <p:sp>
        <p:nvSpPr>
          <p:cNvPr id="3" name="Ondertitel 2">
            <a:extLst>
              <a:ext uri="{FF2B5EF4-FFF2-40B4-BE49-F238E27FC236}">
                <a16:creationId xmlns:a16="http://schemas.microsoft.com/office/drawing/2014/main" id="{A367C37C-94AC-40E1-BE5C-75F536F3E987}"/>
              </a:ext>
            </a:extLst>
          </p:cNvPr>
          <p:cNvSpPr>
            <a:spLocks noGrp="1"/>
          </p:cNvSpPr>
          <p:nvPr>
            <p:ph type="subTitle" idx="1"/>
          </p:nvPr>
        </p:nvSpPr>
        <p:spPr/>
        <p:txBody>
          <a:bodyPr>
            <a:normAutofit/>
          </a:bodyPr>
          <a:lstStyle/>
          <a:p>
            <a:endParaRPr lang="nl-NL" sz="3200" b="1" dirty="0">
              <a:solidFill>
                <a:srgbClr val="0070C0"/>
              </a:solidFill>
            </a:endParaRPr>
          </a:p>
          <a:p>
            <a:r>
              <a:rPr lang="nl-NL" sz="3200" b="1" dirty="0" err="1">
                <a:solidFill>
                  <a:srgbClr val="0070C0"/>
                </a:solidFill>
              </a:rPr>
              <a:t>Wereldmissiedag</a:t>
            </a:r>
            <a:r>
              <a:rPr lang="nl-NL" sz="3200" b="1" dirty="0">
                <a:solidFill>
                  <a:srgbClr val="0070C0"/>
                </a:solidFill>
              </a:rPr>
              <a:t> van de kinderen 2021</a:t>
            </a:r>
          </a:p>
        </p:txBody>
      </p:sp>
      <p:pic>
        <p:nvPicPr>
          <p:cNvPr id="5" name="Afbeelding 4">
            <a:extLst>
              <a:ext uri="{FF2B5EF4-FFF2-40B4-BE49-F238E27FC236}">
                <a16:creationId xmlns:a16="http://schemas.microsoft.com/office/drawing/2014/main" id="{C7A9C0E9-3F2A-4F14-99E0-5F4737388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837" y="882376"/>
            <a:ext cx="3362325" cy="795504"/>
          </a:xfrm>
          <a:prstGeom prst="rect">
            <a:avLst/>
          </a:prstGeom>
        </p:spPr>
      </p:pic>
    </p:spTree>
    <p:extLst>
      <p:ext uri="{BB962C8B-B14F-4D97-AF65-F5344CB8AC3E}">
        <p14:creationId xmlns:p14="http://schemas.microsoft.com/office/powerpoint/2010/main" val="107271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02134-23D1-4B5F-A450-23D028E5011A}"/>
              </a:ext>
            </a:extLst>
          </p:cNvPr>
          <p:cNvSpPr>
            <a:spLocks noGrp="1"/>
          </p:cNvSpPr>
          <p:nvPr>
            <p:ph type="title"/>
          </p:nvPr>
        </p:nvSpPr>
        <p:spPr/>
        <p:txBody>
          <a:bodyPr/>
          <a:lstStyle/>
          <a:p>
            <a:pPr algn="ctr"/>
            <a:r>
              <a:rPr lang="nl-NL" b="1" dirty="0">
                <a:solidFill>
                  <a:srgbClr val="0070C0"/>
                </a:solidFill>
              </a:rPr>
              <a:t>9. Onderweg</a:t>
            </a:r>
          </a:p>
        </p:txBody>
      </p:sp>
      <p:pic>
        <p:nvPicPr>
          <p:cNvPr id="5" name="Tijdelijke aanduiding voor inhoud 4">
            <a:extLst>
              <a:ext uri="{FF2B5EF4-FFF2-40B4-BE49-F238E27FC236}">
                <a16:creationId xmlns:a16="http://schemas.microsoft.com/office/drawing/2014/main" id="{C8D44919-F0C6-46E7-9B24-F783F30CC95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A2538AAB-E5EC-410D-96B7-FD27AEF0539E}"/>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Het meest gebruikte transportmiddel is de motortaxi. Die zie je overal. Natuurlijk zijn er ook auto’s en bussen waarmee je het hele land kunt doorkruisen. Maar in de bossen van Guinee gaat men vaak te voet over de wegen van rode aarde.</a:t>
            </a:r>
          </a:p>
        </p:txBody>
      </p:sp>
    </p:spTree>
    <p:extLst>
      <p:ext uri="{BB962C8B-B14F-4D97-AF65-F5344CB8AC3E}">
        <p14:creationId xmlns:p14="http://schemas.microsoft.com/office/powerpoint/2010/main" val="56484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40234-0805-4632-8974-3C58AA5D754B}"/>
              </a:ext>
            </a:extLst>
          </p:cNvPr>
          <p:cNvSpPr>
            <a:spLocks noGrp="1"/>
          </p:cNvSpPr>
          <p:nvPr>
            <p:ph type="title"/>
          </p:nvPr>
        </p:nvSpPr>
        <p:spPr/>
        <p:txBody>
          <a:bodyPr/>
          <a:lstStyle/>
          <a:p>
            <a:pPr algn="ctr"/>
            <a:r>
              <a:rPr lang="nl-NL" b="1" dirty="0">
                <a:solidFill>
                  <a:srgbClr val="0070C0"/>
                </a:solidFill>
              </a:rPr>
              <a:t>10. Werk van de mensen</a:t>
            </a:r>
          </a:p>
        </p:txBody>
      </p:sp>
      <p:pic>
        <p:nvPicPr>
          <p:cNvPr id="9" name="Tijdelijke aanduiding voor inhoud 8">
            <a:extLst>
              <a:ext uri="{FF2B5EF4-FFF2-40B4-BE49-F238E27FC236}">
                <a16:creationId xmlns:a16="http://schemas.microsoft.com/office/drawing/2014/main" id="{FD568486-D9CD-48C7-AB2A-73CBCDA1292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A9804607-F9E0-43E5-9447-1DFB17655C01}"/>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De Guineeërs leven vooral van de landbouw, veeteelt, handwerk of kleine bedrijfjes. In bepaalde streken verdienen mensen geld met de verkoop van rode palmolie. Aan de kust is de visserij belangrijk.</a:t>
            </a:r>
          </a:p>
        </p:txBody>
      </p:sp>
    </p:spTree>
    <p:extLst>
      <p:ext uri="{BB962C8B-B14F-4D97-AF65-F5344CB8AC3E}">
        <p14:creationId xmlns:p14="http://schemas.microsoft.com/office/powerpoint/2010/main" val="5599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FEFF9-445D-4334-89FA-6CB258BC66CA}"/>
              </a:ext>
            </a:extLst>
          </p:cNvPr>
          <p:cNvSpPr>
            <a:spLocks noGrp="1"/>
          </p:cNvSpPr>
          <p:nvPr>
            <p:ph type="title"/>
          </p:nvPr>
        </p:nvSpPr>
        <p:spPr/>
        <p:txBody>
          <a:bodyPr/>
          <a:lstStyle/>
          <a:p>
            <a:pPr algn="ctr"/>
            <a:r>
              <a:rPr lang="nl-NL" b="1" dirty="0">
                <a:solidFill>
                  <a:srgbClr val="0070C0"/>
                </a:solidFill>
              </a:rPr>
              <a:t>11. Het leven van de mensen</a:t>
            </a:r>
          </a:p>
        </p:txBody>
      </p:sp>
      <p:pic>
        <p:nvPicPr>
          <p:cNvPr id="5" name="Tijdelijke aanduiding voor inhoud 4">
            <a:extLst>
              <a:ext uri="{FF2B5EF4-FFF2-40B4-BE49-F238E27FC236}">
                <a16:creationId xmlns:a16="http://schemas.microsoft.com/office/drawing/2014/main" id="{0FE9DD0E-75D6-4A22-B1F5-2BC806ABA35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A91DA79B-EACE-4F79-9B29-15CBC92CCB39}"/>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De Guineeërs zijn niet gehaast en vinden familie erg belangrijk. Het geloof speelt een grote rol en muziek en dans geven ritme aan belangrijke momenten van het leven.</a:t>
            </a:r>
          </a:p>
          <a:p>
            <a:endParaRPr lang="nl-NL" dirty="0"/>
          </a:p>
        </p:txBody>
      </p:sp>
    </p:spTree>
    <p:extLst>
      <p:ext uri="{BB962C8B-B14F-4D97-AF65-F5344CB8AC3E}">
        <p14:creationId xmlns:p14="http://schemas.microsoft.com/office/powerpoint/2010/main" val="167839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DBCC4-5A82-45B6-96FE-243C738503B4}"/>
              </a:ext>
            </a:extLst>
          </p:cNvPr>
          <p:cNvSpPr>
            <a:spLocks noGrp="1"/>
          </p:cNvSpPr>
          <p:nvPr>
            <p:ph type="title"/>
          </p:nvPr>
        </p:nvSpPr>
        <p:spPr/>
        <p:txBody>
          <a:bodyPr/>
          <a:lstStyle/>
          <a:p>
            <a:pPr algn="ctr"/>
            <a:r>
              <a:rPr lang="nl-NL" b="1" dirty="0">
                <a:solidFill>
                  <a:srgbClr val="0070C0"/>
                </a:solidFill>
              </a:rPr>
              <a:t>12. Welkom</a:t>
            </a:r>
          </a:p>
        </p:txBody>
      </p:sp>
      <p:pic>
        <p:nvPicPr>
          <p:cNvPr id="5" name="Tijdelijke aanduiding voor inhoud 4">
            <a:extLst>
              <a:ext uri="{FF2B5EF4-FFF2-40B4-BE49-F238E27FC236}">
                <a16:creationId xmlns:a16="http://schemas.microsoft.com/office/drawing/2014/main" id="{41B307A5-8107-4388-AAC2-E4F4FD54BE5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5790CBF5-D7AE-4301-B643-E43B7A3C03FB}"/>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De Guineeërs zijn heel gastvrij. De bezoeker wordt verwelkomd met water (of witte wijn), kolanoten gewikkeld in groene en verse bladeren en, met dans en bloemen. Het is een feest.</a:t>
            </a:r>
          </a:p>
          <a:p>
            <a:endParaRPr lang="nl-NL" dirty="0"/>
          </a:p>
        </p:txBody>
      </p:sp>
    </p:spTree>
    <p:extLst>
      <p:ext uri="{BB962C8B-B14F-4D97-AF65-F5344CB8AC3E}">
        <p14:creationId xmlns:p14="http://schemas.microsoft.com/office/powerpoint/2010/main" val="190315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026DA-5178-4AE5-8ABE-097C9A8767BE}"/>
              </a:ext>
            </a:extLst>
          </p:cNvPr>
          <p:cNvSpPr>
            <a:spLocks noGrp="1"/>
          </p:cNvSpPr>
          <p:nvPr>
            <p:ph type="title"/>
          </p:nvPr>
        </p:nvSpPr>
        <p:spPr/>
        <p:txBody>
          <a:bodyPr/>
          <a:lstStyle/>
          <a:p>
            <a:pPr algn="ctr"/>
            <a:r>
              <a:rPr lang="nl-NL" b="1" dirty="0">
                <a:solidFill>
                  <a:srgbClr val="0070C0"/>
                </a:solidFill>
              </a:rPr>
              <a:t>13. De kinderen</a:t>
            </a:r>
          </a:p>
        </p:txBody>
      </p:sp>
      <p:pic>
        <p:nvPicPr>
          <p:cNvPr id="5" name="Tijdelijke aanduiding voor inhoud 4">
            <a:extLst>
              <a:ext uri="{FF2B5EF4-FFF2-40B4-BE49-F238E27FC236}">
                <a16:creationId xmlns:a16="http://schemas.microsoft.com/office/drawing/2014/main" id="{828F9A3A-2B59-4BA7-B800-AF16E77644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4C5F599F-0DCA-497A-8101-0C8F58FECD9D}"/>
              </a:ext>
            </a:extLst>
          </p:cNvPr>
          <p:cNvSpPr>
            <a:spLocks noGrp="1"/>
          </p:cNvSpPr>
          <p:nvPr>
            <p:ph type="body" sz="half" idx="2"/>
          </p:nvPr>
        </p:nvSpPr>
        <p:spPr/>
        <p:txBody>
          <a:bodyPr>
            <a:normAutofit/>
          </a:bodyPr>
          <a:lstStyle/>
          <a:p>
            <a:endParaRPr lang="nl-NL" dirty="0">
              <a:solidFill>
                <a:srgbClr val="0070C0"/>
              </a:solidFill>
            </a:endParaRPr>
          </a:p>
          <a:p>
            <a:endParaRPr lang="nl-NL" dirty="0">
              <a:solidFill>
                <a:srgbClr val="0070C0"/>
              </a:solidFill>
            </a:endParaRPr>
          </a:p>
          <a:p>
            <a:r>
              <a:rPr lang="nl-NL" dirty="0">
                <a:solidFill>
                  <a:srgbClr val="0070C0"/>
                </a:solidFill>
              </a:rPr>
              <a:t>In de afgelegen streken van Guinee hebben sommige kinderen geen toegang tot het onderwijs. Meer dan de helft van de mensen kan niet lezen en schrijven. Kinderen leven vaak in de grootfamilie of in opvanghuizen of weeshuizen. Hun ouders zijn ver weg aan het werk.</a:t>
            </a:r>
          </a:p>
        </p:txBody>
      </p:sp>
    </p:spTree>
    <p:extLst>
      <p:ext uri="{BB962C8B-B14F-4D97-AF65-F5344CB8AC3E}">
        <p14:creationId xmlns:p14="http://schemas.microsoft.com/office/powerpoint/2010/main" val="248715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57754-A844-4FA9-89D9-80ADFA86938F}"/>
              </a:ext>
            </a:extLst>
          </p:cNvPr>
          <p:cNvSpPr>
            <a:spLocks noGrp="1"/>
          </p:cNvSpPr>
          <p:nvPr>
            <p:ph type="title"/>
          </p:nvPr>
        </p:nvSpPr>
        <p:spPr/>
        <p:txBody>
          <a:bodyPr/>
          <a:lstStyle/>
          <a:p>
            <a:pPr algn="ctr"/>
            <a:r>
              <a:rPr lang="nl-NL" b="1" dirty="0">
                <a:solidFill>
                  <a:srgbClr val="0070C0"/>
                </a:solidFill>
              </a:rPr>
              <a:t>Tot ziens</a:t>
            </a:r>
          </a:p>
        </p:txBody>
      </p:sp>
      <p:pic>
        <p:nvPicPr>
          <p:cNvPr id="5" name="Tijdelijke aanduiding voor inhoud 4">
            <a:extLst>
              <a:ext uri="{FF2B5EF4-FFF2-40B4-BE49-F238E27FC236}">
                <a16:creationId xmlns:a16="http://schemas.microsoft.com/office/drawing/2014/main" id="{E3CB52E1-68AF-49B9-9F9D-578F6E509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0381" y="2057400"/>
            <a:ext cx="6057900" cy="4038600"/>
          </a:xfrm>
        </p:spPr>
      </p:pic>
    </p:spTree>
    <p:extLst>
      <p:ext uri="{BB962C8B-B14F-4D97-AF65-F5344CB8AC3E}">
        <p14:creationId xmlns:p14="http://schemas.microsoft.com/office/powerpoint/2010/main" val="1308724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CEF5B-0901-433F-99A6-F8FC1EAEE59C}"/>
              </a:ext>
            </a:extLst>
          </p:cNvPr>
          <p:cNvSpPr>
            <a:spLocks noGrp="1"/>
          </p:cNvSpPr>
          <p:nvPr>
            <p:ph type="title"/>
          </p:nvPr>
        </p:nvSpPr>
        <p:spPr/>
        <p:txBody>
          <a:bodyPr/>
          <a:lstStyle/>
          <a:p>
            <a:r>
              <a:rPr lang="nl-NL" sz="3600" b="1" dirty="0" err="1">
                <a:solidFill>
                  <a:srgbClr val="0070C0"/>
                </a:solidFill>
              </a:rPr>
              <a:t>Wereldmissiedag</a:t>
            </a:r>
            <a:r>
              <a:rPr lang="nl-NL" sz="3600" b="1" dirty="0">
                <a:solidFill>
                  <a:srgbClr val="0070C0"/>
                </a:solidFill>
              </a:rPr>
              <a:t> van de kinderen 2021</a:t>
            </a:r>
          </a:p>
        </p:txBody>
      </p:sp>
      <p:sp>
        <p:nvSpPr>
          <p:cNvPr id="4" name="Tijdelijke aanduiding voor tekst 3">
            <a:extLst>
              <a:ext uri="{FF2B5EF4-FFF2-40B4-BE49-F238E27FC236}">
                <a16:creationId xmlns:a16="http://schemas.microsoft.com/office/drawing/2014/main" id="{046EAE5F-E235-44CC-BB08-EF7CB4D7076A}"/>
              </a:ext>
            </a:extLst>
          </p:cNvPr>
          <p:cNvSpPr>
            <a:spLocks noGrp="1"/>
          </p:cNvSpPr>
          <p:nvPr>
            <p:ph type="body" sz="half" idx="2"/>
          </p:nvPr>
        </p:nvSpPr>
        <p:spPr/>
        <p:txBody>
          <a:bodyPr>
            <a:normAutofit lnSpcReduction="10000"/>
          </a:bodyPr>
          <a:lstStyle/>
          <a:p>
            <a:endParaRPr lang="nl-NL" dirty="0"/>
          </a:p>
          <a:p>
            <a:r>
              <a:rPr lang="nl-NL" dirty="0" err="1">
                <a:solidFill>
                  <a:srgbClr val="0070C0"/>
                </a:solidFill>
              </a:rPr>
              <a:t>Missio</a:t>
            </a:r>
            <a:r>
              <a:rPr lang="nl-NL" dirty="0">
                <a:solidFill>
                  <a:srgbClr val="0070C0"/>
                </a:solidFill>
              </a:rPr>
              <a:t> Pauselijke Missiewerken</a:t>
            </a:r>
          </a:p>
          <a:p>
            <a:r>
              <a:rPr lang="nl-NL" dirty="0">
                <a:solidFill>
                  <a:srgbClr val="0070C0"/>
                </a:solidFill>
              </a:rPr>
              <a:t>Postbus 93140</a:t>
            </a:r>
          </a:p>
          <a:p>
            <a:r>
              <a:rPr lang="nl-NL" dirty="0">
                <a:solidFill>
                  <a:srgbClr val="0070C0"/>
                </a:solidFill>
              </a:rPr>
              <a:t>2509 AC  Den Haag</a:t>
            </a:r>
          </a:p>
          <a:p>
            <a:r>
              <a:rPr lang="nl-NL" dirty="0">
                <a:solidFill>
                  <a:srgbClr val="0070C0"/>
                </a:solidFill>
              </a:rPr>
              <a:t>Tel. 070 – 304 74 44</a:t>
            </a:r>
          </a:p>
          <a:p>
            <a:r>
              <a:rPr lang="nl-NL" dirty="0">
                <a:solidFill>
                  <a:srgbClr val="0070C0"/>
                </a:solidFill>
              </a:rPr>
              <a:t>E-mail: </a:t>
            </a:r>
            <a:r>
              <a:rPr lang="nl-NL" dirty="0">
                <a:solidFill>
                  <a:srgbClr val="0070C0"/>
                </a:solidFill>
                <a:hlinkClick r:id="rId2">
                  <a:extLst>
                    <a:ext uri="{A12FA001-AC4F-418D-AE19-62706E023703}">
                      <ahyp:hlinkClr xmlns:ahyp="http://schemas.microsoft.com/office/drawing/2018/hyperlinkcolor" val="tx"/>
                    </a:ext>
                  </a:extLst>
                </a:hlinkClick>
              </a:rPr>
              <a:t>missio@missio.nl</a:t>
            </a:r>
            <a:endParaRPr lang="nl-NL" dirty="0">
              <a:solidFill>
                <a:srgbClr val="0070C0"/>
              </a:solidFill>
            </a:endParaRPr>
          </a:p>
          <a:p>
            <a:r>
              <a:rPr lang="nl-NL" dirty="0">
                <a:solidFill>
                  <a:srgbClr val="0070C0"/>
                </a:solidFill>
                <a:hlinkClick r:id="rId3">
                  <a:extLst>
                    <a:ext uri="{A12FA001-AC4F-418D-AE19-62706E023703}">
                      <ahyp:hlinkClr xmlns:ahyp="http://schemas.microsoft.com/office/drawing/2018/hyperlinkcolor" val="tx"/>
                    </a:ext>
                  </a:extLst>
                </a:hlinkClick>
              </a:rPr>
              <a:t>www.missiokids.nl</a:t>
            </a:r>
            <a:endParaRPr lang="nl-NL" dirty="0">
              <a:solidFill>
                <a:srgbClr val="0070C0"/>
              </a:solidFill>
            </a:endParaRPr>
          </a:p>
          <a:p>
            <a:r>
              <a:rPr lang="nl-NL" dirty="0">
                <a:solidFill>
                  <a:srgbClr val="0070C0"/>
                </a:solidFill>
                <a:hlinkClick r:id="rId4">
                  <a:extLst>
                    <a:ext uri="{A12FA001-AC4F-418D-AE19-62706E023703}">
                      <ahyp:hlinkClr xmlns:ahyp="http://schemas.microsoft.com/office/drawing/2018/hyperlinkcolor" val="tx"/>
                    </a:ext>
                  </a:extLst>
                </a:hlinkClick>
              </a:rPr>
              <a:t>www.missio.nl</a:t>
            </a:r>
            <a:endParaRPr lang="nl-NL" dirty="0">
              <a:solidFill>
                <a:srgbClr val="0070C0"/>
              </a:solidFill>
            </a:endParaRPr>
          </a:p>
          <a:p>
            <a:endParaRPr lang="nl-NL" dirty="0"/>
          </a:p>
        </p:txBody>
      </p:sp>
      <p:pic>
        <p:nvPicPr>
          <p:cNvPr id="10" name="Tijdelijke aanduiding voor afbeelding 9">
            <a:extLst>
              <a:ext uri="{FF2B5EF4-FFF2-40B4-BE49-F238E27FC236}">
                <a16:creationId xmlns:a16="http://schemas.microsoft.com/office/drawing/2014/main" id="{5801E1C5-5B51-436C-9AA1-27D4AB08A094}"/>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7650" r="7650"/>
          <a:stretch>
            <a:fillRect/>
          </a:stretch>
        </p:blipFill>
        <p:spPr/>
      </p:pic>
    </p:spTree>
    <p:extLst>
      <p:ext uri="{BB962C8B-B14F-4D97-AF65-F5344CB8AC3E}">
        <p14:creationId xmlns:p14="http://schemas.microsoft.com/office/powerpoint/2010/main" val="240878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8556D-9E8E-4282-A196-1BABD3F33254}"/>
              </a:ext>
            </a:extLst>
          </p:cNvPr>
          <p:cNvSpPr>
            <a:spLocks noGrp="1"/>
          </p:cNvSpPr>
          <p:nvPr>
            <p:ph type="title"/>
          </p:nvPr>
        </p:nvSpPr>
        <p:spPr/>
        <p:txBody>
          <a:bodyPr/>
          <a:lstStyle/>
          <a:p>
            <a:pPr algn="ctr"/>
            <a:r>
              <a:rPr lang="nl-NL" b="1" dirty="0">
                <a:solidFill>
                  <a:srgbClr val="0070C0"/>
                </a:solidFill>
              </a:rPr>
              <a:t>1. De Republiek Guinee</a:t>
            </a:r>
          </a:p>
        </p:txBody>
      </p:sp>
      <p:pic>
        <p:nvPicPr>
          <p:cNvPr id="5" name="Tijdelijke aanduiding voor inhoud 4">
            <a:extLst>
              <a:ext uri="{FF2B5EF4-FFF2-40B4-BE49-F238E27FC236}">
                <a16:creationId xmlns:a16="http://schemas.microsoft.com/office/drawing/2014/main" id="{275755AF-27B0-4466-BA66-912E339A824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A07D40FC-87F5-4C03-A247-0DE294D8C3E3}"/>
              </a:ext>
            </a:extLst>
          </p:cNvPr>
          <p:cNvSpPr>
            <a:spLocks noGrp="1"/>
          </p:cNvSpPr>
          <p:nvPr>
            <p:ph type="body" sz="half" idx="2"/>
          </p:nvPr>
        </p:nvSpPr>
        <p:spPr/>
        <p:txBody>
          <a:bodyPr/>
          <a:lstStyle/>
          <a:p>
            <a:endParaRPr lang="nl-NL" dirty="0"/>
          </a:p>
          <a:p>
            <a:endParaRPr lang="nl-NL" dirty="0"/>
          </a:p>
          <a:p>
            <a:r>
              <a:rPr lang="nl-NL" dirty="0">
                <a:solidFill>
                  <a:srgbClr val="0070C0"/>
                </a:solidFill>
              </a:rPr>
              <a:t>Guinee is een land in West-Afrika dat ligt aan de Atlantische Oceaan. Het is ongeveer zes keer zo groot als Nederland. De hoofdstad heet Conakry.</a:t>
            </a:r>
          </a:p>
        </p:txBody>
      </p:sp>
    </p:spTree>
    <p:extLst>
      <p:ext uri="{BB962C8B-B14F-4D97-AF65-F5344CB8AC3E}">
        <p14:creationId xmlns:p14="http://schemas.microsoft.com/office/powerpoint/2010/main" val="900800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4D68D-4C68-4E12-A101-E37CB4CC6B42}"/>
              </a:ext>
            </a:extLst>
          </p:cNvPr>
          <p:cNvSpPr>
            <a:spLocks noGrp="1"/>
          </p:cNvSpPr>
          <p:nvPr>
            <p:ph type="title"/>
          </p:nvPr>
        </p:nvSpPr>
        <p:spPr/>
        <p:txBody>
          <a:bodyPr/>
          <a:lstStyle/>
          <a:p>
            <a:pPr algn="ctr"/>
            <a:r>
              <a:rPr lang="nl-NL" b="1" dirty="0">
                <a:solidFill>
                  <a:srgbClr val="0070C0"/>
                </a:solidFill>
              </a:rPr>
              <a:t>2. De vlag van Guinee</a:t>
            </a:r>
          </a:p>
        </p:txBody>
      </p:sp>
      <p:pic>
        <p:nvPicPr>
          <p:cNvPr id="5" name="Tijdelijke aanduiding voor inhoud 4">
            <a:extLst>
              <a:ext uri="{FF2B5EF4-FFF2-40B4-BE49-F238E27FC236}">
                <a16:creationId xmlns:a16="http://schemas.microsoft.com/office/drawing/2014/main" id="{B7324BE5-B548-4746-A8A7-8B93372826A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299" r="14299"/>
          <a:stretch>
            <a:fillRect/>
          </a:stretch>
        </p:blipFill>
        <p:spPr/>
      </p:pic>
      <p:sp>
        <p:nvSpPr>
          <p:cNvPr id="3" name="Tijdelijke aanduiding voor tekst 2">
            <a:extLst>
              <a:ext uri="{FF2B5EF4-FFF2-40B4-BE49-F238E27FC236}">
                <a16:creationId xmlns:a16="http://schemas.microsoft.com/office/drawing/2014/main" id="{10BE93B7-BCA2-4CBA-B332-D64CFE87883A}"/>
              </a:ext>
            </a:extLst>
          </p:cNvPr>
          <p:cNvSpPr>
            <a:spLocks noGrp="1"/>
          </p:cNvSpPr>
          <p:nvPr>
            <p:ph type="body" sz="half" idx="2"/>
          </p:nvPr>
        </p:nvSpPr>
        <p:spPr/>
        <p:txBody>
          <a:bodyPr>
            <a:normAutofit lnSpcReduction="10000"/>
          </a:bodyPr>
          <a:lstStyle/>
          <a:p>
            <a:endParaRPr lang="nl-NL" dirty="0">
              <a:solidFill>
                <a:srgbClr val="0070C0"/>
              </a:solidFill>
            </a:endParaRPr>
          </a:p>
          <a:p>
            <a:endParaRPr lang="nl-NL" dirty="0">
              <a:solidFill>
                <a:srgbClr val="0070C0"/>
              </a:solidFill>
            </a:endParaRPr>
          </a:p>
          <a:p>
            <a:r>
              <a:rPr lang="nl-NL" dirty="0">
                <a:solidFill>
                  <a:srgbClr val="0070C0"/>
                </a:solidFill>
              </a:rPr>
              <a:t>De vlag van Guinee bestaat uit drie verticale banen: rood, geel en groen. Rood staat voor de moeite die het gekost heeft om de onafhankelijkheid te krijgen. Geel wijst op de rijkdom in de bodem zoals goud, diamant, bauxiet en ijzer. Groen staat voor de vele planten en bossen van het land.</a:t>
            </a:r>
          </a:p>
          <a:p>
            <a:endParaRPr lang="nl-NL" dirty="0"/>
          </a:p>
        </p:txBody>
      </p:sp>
    </p:spTree>
    <p:extLst>
      <p:ext uri="{BB962C8B-B14F-4D97-AF65-F5344CB8AC3E}">
        <p14:creationId xmlns:p14="http://schemas.microsoft.com/office/powerpoint/2010/main" val="49004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611FF9-5AFC-43DC-8A89-03FF2BFCB3B5}"/>
              </a:ext>
            </a:extLst>
          </p:cNvPr>
          <p:cNvSpPr>
            <a:spLocks noGrp="1"/>
          </p:cNvSpPr>
          <p:nvPr>
            <p:ph type="title"/>
          </p:nvPr>
        </p:nvSpPr>
        <p:spPr/>
        <p:txBody>
          <a:bodyPr/>
          <a:lstStyle/>
          <a:p>
            <a:pPr algn="ctr"/>
            <a:r>
              <a:rPr lang="nl-NL" b="1" dirty="0">
                <a:solidFill>
                  <a:srgbClr val="0070C0"/>
                </a:solidFill>
              </a:rPr>
              <a:t>3. De mensen</a:t>
            </a:r>
            <a:r>
              <a:rPr lang="nl-NL" dirty="0"/>
              <a:t> </a:t>
            </a:r>
          </a:p>
        </p:txBody>
      </p:sp>
      <p:pic>
        <p:nvPicPr>
          <p:cNvPr id="5" name="Tijdelijke aanduiding voor inhoud 4">
            <a:extLst>
              <a:ext uri="{FF2B5EF4-FFF2-40B4-BE49-F238E27FC236}">
                <a16:creationId xmlns:a16="http://schemas.microsoft.com/office/drawing/2014/main" id="{F76B1146-4B7D-4AA9-9FC8-AE196698E06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267" r="14267"/>
          <a:stretch>
            <a:fillRect/>
          </a:stretch>
        </p:blipFill>
        <p:spPr/>
      </p:pic>
      <p:sp>
        <p:nvSpPr>
          <p:cNvPr id="3" name="Tijdelijke aanduiding voor tekst 2">
            <a:extLst>
              <a:ext uri="{FF2B5EF4-FFF2-40B4-BE49-F238E27FC236}">
                <a16:creationId xmlns:a16="http://schemas.microsoft.com/office/drawing/2014/main" id="{FB83E397-EEEC-40B3-9E75-C2E4159C035A}"/>
              </a:ext>
            </a:extLst>
          </p:cNvPr>
          <p:cNvSpPr>
            <a:spLocks noGrp="1"/>
          </p:cNvSpPr>
          <p:nvPr>
            <p:ph type="body" sz="half" idx="2"/>
          </p:nvPr>
        </p:nvSpPr>
        <p:spPr/>
        <p:txBody>
          <a:bodyPr/>
          <a:lstStyle/>
          <a:p>
            <a:endParaRPr lang="nl-NL" dirty="0"/>
          </a:p>
          <a:p>
            <a:endParaRPr lang="nl-NL" dirty="0"/>
          </a:p>
          <a:p>
            <a:r>
              <a:rPr lang="nl-NL" dirty="0">
                <a:solidFill>
                  <a:srgbClr val="0070C0"/>
                </a:solidFill>
              </a:rPr>
              <a:t>In het land wonen ongeveer 12 miljoen mensen. De officiële taal van het land is Frans. De mensen in Guinee behoren tot 24 verschillende bevolkingsgroepen; elke groep heeft zijn eigen taal.</a:t>
            </a:r>
          </a:p>
        </p:txBody>
      </p:sp>
    </p:spTree>
    <p:extLst>
      <p:ext uri="{BB962C8B-B14F-4D97-AF65-F5344CB8AC3E}">
        <p14:creationId xmlns:p14="http://schemas.microsoft.com/office/powerpoint/2010/main" val="367945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F081-6C3B-4EBB-B0A8-9563C26BAFA8}"/>
              </a:ext>
            </a:extLst>
          </p:cNvPr>
          <p:cNvSpPr>
            <a:spLocks noGrp="1"/>
          </p:cNvSpPr>
          <p:nvPr>
            <p:ph type="title"/>
          </p:nvPr>
        </p:nvSpPr>
        <p:spPr/>
        <p:txBody>
          <a:bodyPr/>
          <a:lstStyle/>
          <a:p>
            <a:pPr algn="ctr"/>
            <a:r>
              <a:rPr lang="nl-NL" b="1" dirty="0">
                <a:solidFill>
                  <a:srgbClr val="0070C0"/>
                </a:solidFill>
              </a:rPr>
              <a:t>4. De berg </a:t>
            </a:r>
            <a:r>
              <a:rPr lang="nl-NL" b="1" dirty="0" err="1">
                <a:solidFill>
                  <a:srgbClr val="0070C0"/>
                </a:solidFill>
              </a:rPr>
              <a:t>Nimba</a:t>
            </a:r>
            <a:endParaRPr lang="nl-NL" b="1" dirty="0">
              <a:solidFill>
                <a:srgbClr val="0070C0"/>
              </a:solidFill>
            </a:endParaRPr>
          </a:p>
        </p:txBody>
      </p:sp>
      <p:pic>
        <p:nvPicPr>
          <p:cNvPr id="5" name="Tijdelijke aanduiding voor inhoud 4">
            <a:extLst>
              <a:ext uri="{FF2B5EF4-FFF2-40B4-BE49-F238E27FC236}">
                <a16:creationId xmlns:a16="http://schemas.microsoft.com/office/drawing/2014/main" id="{AAA62212-D444-4FC5-A6EE-69C1539BDA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56" r="2356"/>
          <a:stretch>
            <a:fillRect/>
          </a:stretch>
        </p:blipFill>
        <p:spPr/>
      </p:pic>
      <p:sp>
        <p:nvSpPr>
          <p:cNvPr id="3" name="Tijdelijke aanduiding voor tekst 2">
            <a:extLst>
              <a:ext uri="{FF2B5EF4-FFF2-40B4-BE49-F238E27FC236}">
                <a16:creationId xmlns:a16="http://schemas.microsoft.com/office/drawing/2014/main" id="{31963CFF-3C0A-4E1B-BFA4-8A669C7BC3D5}"/>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Het nationale park van de berg </a:t>
            </a:r>
            <a:r>
              <a:rPr lang="nl-NL" dirty="0" err="1">
                <a:solidFill>
                  <a:srgbClr val="0070C0"/>
                </a:solidFill>
              </a:rPr>
              <a:t>Nimba</a:t>
            </a:r>
            <a:r>
              <a:rPr lang="nl-NL" dirty="0">
                <a:solidFill>
                  <a:srgbClr val="0070C0"/>
                </a:solidFill>
              </a:rPr>
              <a:t> heeft het mooiste bos van West-Afrika en staat op de lijst van het werelderfgoed van de Unesco. De berg </a:t>
            </a:r>
            <a:r>
              <a:rPr lang="nl-NL" dirty="0" err="1">
                <a:solidFill>
                  <a:srgbClr val="0070C0"/>
                </a:solidFill>
              </a:rPr>
              <a:t>Nimba</a:t>
            </a:r>
            <a:r>
              <a:rPr lang="nl-NL" dirty="0">
                <a:solidFill>
                  <a:srgbClr val="0070C0"/>
                </a:solidFill>
              </a:rPr>
              <a:t> is de hoogste berg van het land (1752 meter).</a:t>
            </a:r>
          </a:p>
          <a:p>
            <a:endParaRPr lang="nl-NL" dirty="0"/>
          </a:p>
        </p:txBody>
      </p:sp>
    </p:spTree>
    <p:extLst>
      <p:ext uri="{BB962C8B-B14F-4D97-AF65-F5344CB8AC3E}">
        <p14:creationId xmlns:p14="http://schemas.microsoft.com/office/powerpoint/2010/main" val="183873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D46F5-D5CC-4E3A-B9DD-D4BCBCE2DC84}"/>
              </a:ext>
            </a:extLst>
          </p:cNvPr>
          <p:cNvSpPr>
            <a:spLocks noGrp="1"/>
          </p:cNvSpPr>
          <p:nvPr>
            <p:ph type="title"/>
          </p:nvPr>
        </p:nvSpPr>
        <p:spPr/>
        <p:txBody>
          <a:bodyPr/>
          <a:lstStyle/>
          <a:p>
            <a:pPr algn="ctr"/>
            <a:r>
              <a:rPr lang="nl-NL" b="1" dirty="0">
                <a:solidFill>
                  <a:srgbClr val="0070C0"/>
                </a:solidFill>
              </a:rPr>
              <a:t>5. Verschillende regio’s</a:t>
            </a:r>
          </a:p>
        </p:txBody>
      </p:sp>
      <p:pic>
        <p:nvPicPr>
          <p:cNvPr id="5" name="Tijdelijke aanduiding voor inhoud 4">
            <a:extLst>
              <a:ext uri="{FF2B5EF4-FFF2-40B4-BE49-F238E27FC236}">
                <a16:creationId xmlns:a16="http://schemas.microsoft.com/office/drawing/2014/main" id="{D39ECAB0-43F1-4F5B-B693-56146A2F692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56" r="2356"/>
          <a:stretch>
            <a:fillRect/>
          </a:stretch>
        </p:blipFill>
        <p:spPr/>
      </p:pic>
      <p:sp>
        <p:nvSpPr>
          <p:cNvPr id="3" name="Tijdelijke aanduiding voor tekst 2">
            <a:extLst>
              <a:ext uri="{FF2B5EF4-FFF2-40B4-BE49-F238E27FC236}">
                <a16:creationId xmlns:a16="http://schemas.microsoft.com/office/drawing/2014/main" id="{2C2F212F-7844-44B0-A483-23D418B33BD0}"/>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Er zijn vier natuurlijke regio’s: Guinee maritiem of Beneden-Guinee, dat is de kustzone; Midden-Guinee is de bergregio; Hoog-Guinee is de savanne in het noordoosten en Guinee </a:t>
            </a:r>
            <a:r>
              <a:rPr lang="nl-NL" dirty="0" err="1">
                <a:solidFill>
                  <a:srgbClr val="0070C0"/>
                </a:solidFill>
              </a:rPr>
              <a:t>Forestière</a:t>
            </a:r>
            <a:r>
              <a:rPr lang="nl-NL" dirty="0">
                <a:solidFill>
                  <a:srgbClr val="0070C0"/>
                </a:solidFill>
              </a:rPr>
              <a:t> is de streek met de bossen in het zuidoosten.</a:t>
            </a:r>
          </a:p>
        </p:txBody>
      </p:sp>
    </p:spTree>
    <p:extLst>
      <p:ext uri="{BB962C8B-B14F-4D97-AF65-F5344CB8AC3E}">
        <p14:creationId xmlns:p14="http://schemas.microsoft.com/office/powerpoint/2010/main" val="43104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0DCDC-45B9-49CB-A758-7DE9C91EAAD5}"/>
              </a:ext>
            </a:extLst>
          </p:cNvPr>
          <p:cNvSpPr>
            <a:spLocks noGrp="1"/>
          </p:cNvSpPr>
          <p:nvPr>
            <p:ph type="title"/>
          </p:nvPr>
        </p:nvSpPr>
        <p:spPr/>
        <p:txBody>
          <a:bodyPr/>
          <a:lstStyle/>
          <a:p>
            <a:pPr algn="ctr"/>
            <a:r>
              <a:rPr lang="nl-NL" b="1" dirty="0">
                <a:solidFill>
                  <a:srgbClr val="0070C0"/>
                </a:solidFill>
              </a:rPr>
              <a:t>6. Producten van het land</a:t>
            </a:r>
          </a:p>
        </p:txBody>
      </p:sp>
      <p:pic>
        <p:nvPicPr>
          <p:cNvPr id="5" name="Tijdelijke aanduiding voor inhoud 4">
            <a:extLst>
              <a:ext uri="{FF2B5EF4-FFF2-40B4-BE49-F238E27FC236}">
                <a16:creationId xmlns:a16="http://schemas.microsoft.com/office/drawing/2014/main" id="{539B50B8-C0D7-4808-BCD8-1F45BE87BE4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769" b="23769"/>
          <a:stretch>
            <a:fillRect/>
          </a:stretch>
        </p:blipFill>
        <p:spPr/>
      </p:pic>
      <p:sp>
        <p:nvSpPr>
          <p:cNvPr id="3" name="Tijdelijke aanduiding voor tekst 2">
            <a:extLst>
              <a:ext uri="{FF2B5EF4-FFF2-40B4-BE49-F238E27FC236}">
                <a16:creationId xmlns:a16="http://schemas.microsoft.com/office/drawing/2014/main" id="{F48933B4-6F68-4F48-9761-76E45B8E6786}"/>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Guinee heeft als bijnaam: het waterkasteel van West-Afrika. Door het vele  water kunnen er veel gewassen te verbouwen: koffie, ananas, citrusvruchten, bananen, appels, peren, druiven, granaatappels, aardappels, tomaten, komkommers, paprika’s.</a:t>
            </a:r>
          </a:p>
        </p:txBody>
      </p:sp>
    </p:spTree>
    <p:extLst>
      <p:ext uri="{BB962C8B-B14F-4D97-AF65-F5344CB8AC3E}">
        <p14:creationId xmlns:p14="http://schemas.microsoft.com/office/powerpoint/2010/main" val="189898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6F88D-C3EF-4209-BEBB-2F09BABF9596}"/>
              </a:ext>
            </a:extLst>
          </p:cNvPr>
          <p:cNvSpPr>
            <a:spLocks noGrp="1"/>
          </p:cNvSpPr>
          <p:nvPr>
            <p:ph type="title"/>
          </p:nvPr>
        </p:nvSpPr>
        <p:spPr/>
        <p:txBody>
          <a:bodyPr/>
          <a:lstStyle/>
          <a:p>
            <a:pPr algn="ctr"/>
            <a:r>
              <a:rPr lang="nl-NL" b="1" dirty="0">
                <a:solidFill>
                  <a:srgbClr val="0070C0"/>
                </a:solidFill>
              </a:rPr>
              <a:t>7. Toeristen</a:t>
            </a:r>
          </a:p>
        </p:txBody>
      </p:sp>
      <p:pic>
        <p:nvPicPr>
          <p:cNvPr id="5" name="Tijdelijke aanduiding voor inhoud 4">
            <a:extLst>
              <a:ext uri="{FF2B5EF4-FFF2-40B4-BE49-F238E27FC236}">
                <a16:creationId xmlns:a16="http://schemas.microsoft.com/office/drawing/2014/main" id="{3865E260-3046-44DB-8CC7-73BAF4BE8F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299" r="14299"/>
          <a:stretch>
            <a:fillRect/>
          </a:stretch>
        </p:blipFill>
        <p:spPr/>
      </p:pic>
      <p:sp>
        <p:nvSpPr>
          <p:cNvPr id="3" name="Tijdelijke aanduiding voor tekst 2">
            <a:extLst>
              <a:ext uri="{FF2B5EF4-FFF2-40B4-BE49-F238E27FC236}">
                <a16:creationId xmlns:a16="http://schemas.microsoft.com/office/drawing/2014/main" id="{83012149-EC0F-47BD-B177-65F5C66B388E}"/>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Er komen nog niet zoveel buitenlandse toeristen naar Guinee. Maar het is er erg mooi: de watervallen, de heerlijke kust, de wonderschone eilanden. </a:t>
            </a:r>
          </a:p>
        </p:txBody>
      </p:sp>
    </p:spTree>
    <p:extLst>
      <p:ext uri="{BB962C8B-B14F-4D97-AF65-F5344CB8AC3E}">
        <p14:creationId xmlns:p14="http://schemas.microsoft.com/office/powerpoint/2010/main" val="4074706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63372-3E56-4297-8616-3D693DD7913E}"/>
              </a:ext>
            </a:extLst>
          </p:cNvPr>
          <p:cNvSpPr>
            <a:spLocks noGrp="1"/>
          </p:cNvSpPr>
          <p:nvPr>
            <p:ph type="title"/>
          </p:nvPr>
        </p:nvSpPr>
        <p:spPr/>
        <p:txBody>
          <a:bodyPr/>
          <a:lstStyle/>
          <a:p>
            <a:pPr algn="ctr"/>
            <a:r>
              <a:rPr lang="nl-NL" b="1" dirty="0">
                <a:solidFill>
                  <a:srgbClr val="0070C0"/>
                </a:solidFill>
              </a:rPr>
              <a:t>8. Dieren</a:t>
            </a:r>
          </a:p>
        </p:txBody>
      </p:sp>
      <p:pic>
        <p:nvPicPr>
          <p:cNvPr id="5" name="Tijdelijke aanduiding voor inhoud 4">
            <a:extLst>
              <a:ext uri="{FF2B5EF4-FFF2-40B4-BE49-F238E27FC236}">
                <a16:creationId xmlns:a16="http://schemas.microsoft.com/office/drawing/2014/main" id="{2838B8B5-C7C5-40BF-BE33-F712EA63279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44" r="7644"/>
          <a:stretch>
            <a:fillRect/>
          </a:stretch>
        </p:blipFill>
        <p:spPr/>
      </p:pic>
      <p:sp>
        <p:nvSpPr>
          <p:cNvPr id="3" name="Tijdelijke aanduiding voor tekst 2">
            <a:extLst>
              <a:ext uri="{FF2B5EF4-FFF2-40B4-BE49-F238E27FC236}">
                <a16:creationId xmlns:a16="http://schemas.microsoft.com/office/drawing/2014/main" id="{5A8E72F3-5849-4942-A450-393DEC4131F0}"/>
              </a:ext>
            </a:extLst>
          </p:cNvPr>
          <p:cNvSpPr>
            <a:spLocks noGrp="1"/>
          </p:cNvSpPr>
          <p:nvPr>
            <p:ph type="body" sz="half" idx="2"/>
          </p:nvPr>
        </p:nvSpPr>
        <p:spPr/>
        <p:txBody>
          <a:bodyPr/>
          <a:lstStyle/>
          <a:p>
            <a:endParaRPr lang="nl-NL" dirty="0">
              <a:solidFill>
                <a:srgbClr val="0070C0"/>
              </a:solidFill>
            </a:endParaRPr>
          </a:p>
          <a:p>
            <a:endParaRPr lang="nl-NL" dirty="0">
              <a:solidFill>
                <a:srgbClr val="0070C0"/>
              </a:solidFill>
            </a:endParaRPr>
          </a:p>
          <a:p>
            <a:r>
              <a:rPr lang="nl-NL" dirty="0">
                <a:solidFill>
                  <a:srgbClr val="0070C0"/>
                </a:solidFill>
              </a:rPr>
              <a:t>Er zijn veel apen, wrattenzwijnen, reptielen en vogels in het land. Maar ook luipaarden, nijlpaarden, wilde zwijnen, antilopen. Thuis hebben de mensen meestal koeien, schapen, geiten en kippen.</a:t>
            </a:r>
          </a:p>
        </p:txBody>
      </p:sp>
    </p:spTree>
    <p:extLst>
      <p:ext uri="{BB962C8B-B14F-4D97-AF65-F5344CB8AC3E}">
        <p14:creationId xmlns:p14="http://schemas.microsoft.com/office/powerpoint/2010/main" val="1831649087"/>
      </p:ext>
    </p:extLst>
  </p:cSld>
  <p:clrMapOvr>
    <a:masterClrMapping/>
  </p:clrMapOvr>
</p:sld>
</file>

<file path=ppt/theme/theme1.xml><?xml version="1.0" encoding="utf-8"?>
<a:theme xmlns:a="http://schemas.openxmlformats.org/drawingml/2006/main" name="Basis">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TM03457444[[fn=Basis]]</Template>
  <TotalTime>139</TotalTime>
  <Words>618</Words>
  <Application>Microsoft Office PowerPoint</Application>
  <PresentationFormat>Breedbeeld</PresentationFormat>
  <Paragraphs>65</Paragraphs>
  <Slides>16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Calibri</vt:lpstr>
      <vt:lpstr>Calibri Light</vt:lpstr>
      <vt:lpstr>Corbel</vt:lpstr>
      <vt:lpstr>Basis</vt:lpstr>
      <vt:lpstr>Welkom in Guinee</vt:lpstr>
      <vt:lpstr>1. De Republiek Guinee</vt:lpstr>
      <vt:lpstr>2. De vlag van Guinee</vt:lpstr>
      <vt:lpstr>3. De mensen </vt:lpstr>
      <vt:lpstr>4. De berg Nimba</vt:lpstr>
      <vt:lpstr>5. Verschillende regio’s</vt:lpstr>
      <vt:lpstr>6. Producten van het land</vt:lpstr>
      <vt:lpstr>7. Toeristen</vt:lpstr>
      <vt:lpstr>8. Dieren</vt:lpstr>
      <vt:lpstr>9. Onderweg</vt:lpstr>
      <vt:lpstr>10. Werk van de mensen</vt:lpstr>
      <vt:lpstr>11. Het leven van de mensen</vt:lpstr>
      <vt:lpstr>12. Welkom</vt:lpstr>
      <vt:lpstr>13. De kinderen</vt:lpstr>
      <vt:lpstr>Tot ziens</vt:lpstr>
      <vt:lpstr>Wereldmissiedag van de kinderen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in Guinee</dc:title>
  <dc:creator>Marianne Baijens</dc:creator>
  <cp:lastModifiedBy>Marianne Baijens</cp:lastModifiedBy>
  <cp:revision>20</cp:revision>
  <dcterms:created xsi:type="dcterms:W3CDTF">2021-07-12T14:14:18Z</dcterms:created>
  <dcterms:modified xsi:type="dcterms:W3CDTF">2021-07-15T12:34:29Z</dcterms:modified>
</cp:coreProperties>
</file>